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1"/>
  </p:sldMasterIdLst>
  <p:notesMasterIdLst>
    <p:notesMasterId r:id="rId10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7" autoAdjust="0"/>
    <p:restoredTop sz="71950" autoAdjust="0"/>
  </p:normalViewPr>
  <p:slideViewPr>
    <p:cSldViewPr snapToGrid="0" snapToObjects="1">
      <p:cViewPr>
        <p:scale>
          <a:sx n="50" d="100"/>
          <a:sy n="50" d="100"/>
        </p:scale>
        <p:origin x="1589" y="5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8810C-3D9E-479A-9D52-E16E902FB36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C8468-6DF0-4454-ACB3-7E49D299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48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C8468-6DF0-4454-ACB3-7E49D29915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2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 based expert systems : Algorithms of this class consist of rules made by experts which are executed by the machine.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amplitude&gt;40, stage = SWS". transparent classification.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Disadvantage is that the chosen rules might be suboptimal and are usually very simple.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C8468-6DF0-4454-ACB3-7E49D29915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9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 DT asks a question and then classifies the results based on the answers.</a:t>
            </a:r>
          </a:p>
          <a:p>
            <a:r>
              <a:rPr lang="en-GB" dirty="0"/>
              <a:t>This question can be a categorical one or numeric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C8468-6DF0-4454-ACB3-7E49D2991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10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C8468-6DF0-4454-ACB3-7E49D29915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2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change in the data can lead to a large change in the structure of the optimal decision tree.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C8468-6DF0-4454-ACB3-7E49D29915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30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C8468-6DF0-4454-ACB3-7E49D29915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1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7" cy="5148000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1710000" y="720000"/>
            <a:ext cx="6840000" cy="279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l">
              <a:lnSpc>
                <a:spcPts val="3600"/>
              </a:lnSpc>
              <a:defRPr sz="3200">
                <a:latin typeface="Times New Roman"/>
                <a:cs typeface="Times New Roman"/>
              </a:defRPr>
            </a:lvl1pPr>
          </a:lstStyle>
          <a:p>
            <a:r>
              <a:rPr lang="en-GB" dirty="0"/>
              <a:t>Title of </a:t>
            </a:r>
            <a:r>
              <a:rPr lang="en-GB" noProof="0" dirty="0"/>
              <a:t>the</a:t>
            </a:r>
            <a:r>
              <a:rPr lang="en-GB" dirty="0"/>
              <a:t> presentation</a:t>
            </a:r>
          </a:p>
        </p:txBody>
      </p:sp>
      <p:sp>
        <p:nvSpPr>
          <p:cNvPr id="13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1710000" y="3510001"/>
            <a:ext cx="6840000" cy="323165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100" baseline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372435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10" name="Tijdelijke aanduiding voor tekst 17"/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1080001"/>
            <a:ext cx="7560000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standard texts</a:t>
            </a:r>
          </a:p>
        </p:txBody>
      </p:sp>
    </p:spTree>
    <p:extLst>
      <p:ext uri="{BB962C8B-B14F-4D97-AF65-F5344CB8AC3E}">
        <p14:creationId xmlns:p14="http://schemas.microsoft.com/office/powerpoint/2010/main" val="130507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LIST (larg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4" name="Tijdelijke aanduiding voor tekst 6"/>
          <p:cNvSpPr>
            <a:spLocks noGrp="1"/>
          </p:cNvSpPr>
          <p:nvPr>
            <p:ph type="body" sz="quarter" idx="13"/>
          </p:nvPr>
        </p:nvSpPr>
        <p:spPr>
          <a:xfrm>
            <a:off x="900000" y="1080000"/>
            <a:ext cx="7560000" cy="1963614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1pPr>
            <a:lvl2pPr marL="504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2pPr>
            <a:lvl3pPr marL="756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3pPr>
            <a:lvl4pPr marL="1008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4pPr>
            <a:lvl5pPr marL="1260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</a:t>
            </a:r>
            <a:r>
              <a:rPr lang="en-GB" noProof="0" dirty="0" err="1"/>
              <a:t>om</a:t>
            </a:r>
            <a:r>
              <a:rPr lang="en-GB" noProof="0" dirty="0"/>
              <a:t> de </a:t>
            </a:r>
            <a:r>
              <a:rPr lang="en-GB" noProof="0" dirty="0" err="1"/>
              <a:t>tekststijl</a:t>
            </a:r>
            <a:r>
              <a:rPr lang="en-GB" noProof="0" dirty="0"/>
              <a:t> van het model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 err="1"/>
              <a:t>Tweede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Vierde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Vijfde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163779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larger texts (free positioning)</a:t>
            </a:r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75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LIST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4" name="Tijdelijke aanduiding voor tekst 6"/>
          <p:cNvSpPr>
            <a:spLocks noGrp="1"/>
          </p:cNvSpPr>
          <p:nvPr>
            <p:ph type="body" sz="quarter" idx="13"/>
          </p:nvPr>
        </p:nvSpPr>
        <p:spPr>
          <a:xfrm>
            <a:off x="900000" y="1080000"/>
            <a:ext cx="7560000" cy="1428083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1pPr>
            <a:lvl2pPr marL="36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2pPr>
            <a:lvl3pPr marL="54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3pPr>
            <a:lvl4pPr marL="72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4pPr>
            <a:lvl5pPr marL="90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</a:t>
            </a:r>
            <a:r>
              <a:rPr lang="en-GB" noProof="0" dirty="0" err="1"/>
              <a:t>om</a:t>
            </a:r>
            <a:r>
              <a:rPr lang="en-GB" noProof="0" dirty="0"/>
              <a:t> de </a:t>
            </a:r>
            <a:r>
              <a:rPr lang="en-GB" noProof="0" dirty="0" err="1"/>
              <a:t>tekststijl</a:t>
            </a:r>
            <a:r>
              <a:rPr lang="en-GB" noProof="0" dirty="0"/>
              <a:t> van het model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 err="1"/>
              <a:t>Tweede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Vierde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Vijfde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163779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larger texts (free positioning)</a:t>
            </a:r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8553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" y="1"/>
            <a:ext cx="9144000" cy="5148000"/>
          </a:xfrm>
          <a:prstGeom prst="rect">
            <a:avLst/>
          </a:prstGeom>
        </p:spPr>
      </p:pic>
      <p:pic>
        <p:nvPicPr>
          <p:cNvPr id="10" name="Afbeelding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9143998" cy="5148000"/>
          </a:xfrm>
          <a:prstGeom prst="rect">
            <a:avLst/>
          </a:prstGeom>
        </p:spPr>
      </p:pic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96730" y="2581155"/>
            <a:ext cx="3950540" cy="3385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22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noProof="0"/>
              <a:t>additional url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2596730" y="2162115"/>
            <a:ext cx="3950540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GB" sz="2200" noProof="0">
                <a:latin typeface="Times New Roman"/>
                <a:cs typeface="Times New Roman"/>
              </a:rPr>
              <a:t>www.ru.nl/</a:t>
            </a:r>
            <a:r>
              <a:rPr lang="en-GB" sz="2200" noProof="0">
                <a:solidFill>
                  <a:schemeClr val="tx2"/>
                </a:solidFill>
                <a:latin typeface="Times New Roman"/>
                <a:cs typeface="Times New Roman"/>
              </a:rPr>
              <a:t>donders</a:t>
            </a:r>
          </a:p>
        </p:txBody>
      </p:sp>
    </p:spTree>
    <p:extLst>
      <p:ext uri="{BB962C8B-B14F-4D97-AF65-F5344CB8AC3E}">
        <p14:creationId xmlns:p14="http://schemas.microsoft.com/office/powerpoint/2010/main" val="337500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TITLE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9143997" cy="5148000"/>
          </a:xfrm>
          <a:prstGeom prst="rect">
            <a:avLst/>
          </a:prstGeom>
        </p:spPr>
      </p:pic>
      <p:sp>
        <p:nvSpPr>
          <p:cNvPr id="5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1710000" y="720000"/>
            <a:ext cx="68400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1710000" y="3510000"/>
            <a:ext cx="6840000" cy="90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l">
              <a:lnSpc>
                <a:spcPts val="3200"/>
              </a:lnSpc>
              <a:defRPr sz="3200">
                <a:latin typeface="Times New Roman"/>
                <a:cs typeface="Times New Roman"/>
              </a:defRPr>
            </a:lvl1pPr>
          </a:lstStyle>
          <a:p>
            <a:r>
              <a:rPr lang="en-GB" dirty="0"/>
              <a:t>Title of </a:t>
            </a:r>
            <a:r>
              <a:rPr lang="en-GB" noProof="0" dirty="0"/>
              <a:t>the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presentation</a:t>
            </a:r>
          </a:p>
        </p:txBody>
      </p:sp>
      <p:sp>
        <p:nvSpPr>
          <p:cNvPr id="13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1710000" y="4356835"/>
            <a:ext cx="6840000" cy="323165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>
              <a:buNone/>
              <a:defRPr sz="2100" baseline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Author </a:t>
            </a:r>
            <a:r>
              <a:rPr lang="en-GB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19566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9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HEADER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65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1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4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756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524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2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0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36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11" name="Tijdelijke aanduiding voor afbeelding 2"/>
          <p:cNvSpPr>
            <a:spLocks noGrp="1"/>
          </p:cNvSpPr>
          <p:nvPr>
            <p:ph type="pic" idx="13" hasCustomPrompt="1"/>
          </p:nvPr>
        </p:nvSpPr>
        <p:spPr>
          <a:xfrm>
            <a:off x="4860000" y="1080000"/>
            <a:ext cx="36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Title of the slide</a:t>
            </a:r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594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3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6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22788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17" name="Tijdelijke aanduiding voor afbeelding 2"/>
          <p:cNvSpPr>
            <a:spLocks noGrp="1"/>
          </p:cNvSpPr>
          <p:nvPr>
            <p:ph type="pic" idx="13" hasCustomPrompt="1"/>
          </p:nvPr>
        </p:nvSpPr>
        <p:spPr>
          <a:xfrm>
            <a:off x="3525434" y="1080000"/>
            <a:ext cx="22788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8" name="Tijdelijke aanduiding voor afbeelding 2"/>
          <p:cNvSpPr>
            <a:spLocks noGrp="1"/>
          </p:cNvSpPr>
          <p:nvPr>
            <p:ph type="pic" idx="16" hasCustomPrompt="1"/>
          </p:nvPr>
        </p:nvSpPr>
        <p:spPr>
          <a:xfrm>
            <a:off x="6181200" y="1080000"/>
            <a:ext cx="22788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4000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469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4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2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3600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13" name="Tijdelijke aanduiding voor afbeelding 2"/>
          <p:cNvSpPr>
            <a:spLocks noGrp="1"/>
          </p:cNvSpPr>
          <p:nvPr>
            <p:ph type="pic" idx="13" hasCustomPrompt="1"/>
          </p:nvPr>
        </p:nvSpPr>
        <p:spPr>
          <a:xfrm>
            <a:off x="4860000" y="1080000"/>
            <a:ext cx="3600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idx="16" hasCustomPrompt="1"/>
          </p:nvPr>
        </p:nvSpPr>
        <p:spPr>
          <a:xfrm>
            <a:off x="900000" y="3060000"/>
            <a:ext cx="3600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idx="17" hasCustomPrompt="1"/>
          </p:nvPr>
        </p:nvSpPr>
        <p:spPr>
          <a:xfrm>
            <a:off x="4860000" y="3060000"/>
            <a:ext cx="3600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19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6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6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7" name="Tijdelijke aanduiding voor afbeelding 2"/>
          <p:cNvSpPr>
            <a:spLocks noGrp="1"/>
          </p:cNvSpPr>
          <p:nvPr>
            <p:ph type="pic" idx="16" hasCustomPrompt="1"/>
          </p:nvPr>
        </p:nvSpPr>
        <p:spPr>
          <a:xfrm>
            <a:off x="900000" y="306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8" name="Tijdelijke aanduiding voor afbeelding 2"/>
          <p:cNvSpPr>
            <a:spLocks noGrp="1"/>
          </p:cNvSpPr>
          <p:nvPr>
            <p:ph type="pic" idx="17" hasCustomPrompt="1"/>
          </p:nvPr>
        </p:nvSpPr>
        <p:spPr>
          <a:xfrm>
            <a:off x="3525434" y="1078931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9" name="Tijdelijke aanduiding voor afbeelding 2"/>
          <p:cNvSpPr>
            <a:spLocks noGrp="1"/>
          </p:cNvSpPr>
          <p:nvPr>
            <p:ph type="pic" idx="18" hasCustomPrompt="1"/>
          </p:nvPr>
        </p:nvSpPr>
        <p:spPr>
          <a:xfrm>
            <a:off x="3525434" y="306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20" name="Tijdelijke aanduiding voor afbeelding 2"/>
          <p:cNvSpPr>
            <a:spLocks noGrp="1"/>
          </p:cNvSpPr>
          <p:nvPr>
            <p:ph type="pic" idx="19" hasCustomPrompt="1"/>
          </p:nvPr>
        </p:nvSpPr>
        <p:spPr>
          <a:xfrm>
            <a:off x="6181200" y="108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21" name="Tijdelijke aanduiding voor afbeelding 2"/>
          <p:cNvSpPr>
            <a:spLocks noGrp="1"/>
          </p:cNvSpPr>
          <p:nvPr>
            <p:ph type="pic" idx="20" hasCustomPrompt="1"/>
          </p:nvPr>
        </p:nvSpPr>
        <p:spPr>
          <a:xfrm>
            <a:off x="6181200" y="306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4000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larger texts (free positioning)</a:t>
            </a:r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/>
              <a:t>Text box for smaller texts (free </a:t>
            </a:r>
            <a:r>
              <a:rPr lang="en-GB" noProof="0"/>
              <a:t>positioning</a:t>
            </a:r>
            <a:r>
              <a:rPr lang="en-GB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61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7" r:id="rId2"/>
    <p:sldLayoutId id="2147483721" r:id="rId3"/>
    <p:sldLayoutId id="2147483720" r:id="rId4"/>
    <p:sldLayoutId id="2147483711" r:id="rId5"/>
    <p:sldLayoutId id="2147483712" r:id="rId6"/>
    <p:sldLayoutId id="2147483714" r:id="rId7"/>
    <p:sldLayoutId id="2147483713" r:id="rId8"/>
    <p:sldLayoutId id="2147483715" r:id="rId9"/>
    <p:sldLayoutId id="2147483719" r:id="rId10"/>
    <p:sldLayoutId id="2147483716" r:id="rId11"/>
    <p:sldLayoutId id="2147483717" r:id="rId12"/>
    <p:sldLayoutId id="2147483718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10000" y="282436"/>
            <a:ext cx="6840000" cy="2790000"/>
          </a:xfrm>
        </p:spPr>
        <p:txBody>
          <a:bodyPr/>
          <a:lstStyle/>
          <a:p>
            <a:pPr algn="ctr"/>
            <a:r>
              <a:rPr lang="en-US" sz="3600" b="1" dirty="0"/>
              <a:t>Introduction to Machine Learning</a:t>
            </a:r>
            <a:br>
              <a:rPr lang="en-US" sz="3600" b="1" dirty="0"/>
            </a:br>
            <a:r>
              <a:rPr lang="en-US" sz="3600" b="1" i="1" dirty="0"/>
              <a:t>Random Forests</a:t>
            </a:r>
            <a:br>
              <a:rPr lang="en-US" sz="3600" b="1" i="1" dirty="0"/>
            </a:br>
            <a:r>
              <a:rPr lang="en-US" sz="1400" b="1" i="1" dirty="0"/>
              <a:t>Methods club – 24/02/20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805097" y="3575838"/>
            <a:ext cx="6840000" cy="246221"/>
          </a:xfrm>
        </p:spPr>
        <p:txBody>
          <a:bodyPr/>
          <a:lstStyle/>
          <a:p>
            <a:r>
              <a:rPr lang="en-GB" sz="1600" b="1" dirty="0"/>
              <a:t>Mahdad Jafarzadeh </a:t>
            </a:r>
            <a:r>
              <a:rPr lang="en-GB" sz="1600" b="1" dirty="0" err="1"/>
              <a:t>Esfahani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2476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000" y="324001"/>
            <a:ext cx="7560000" cy="369332"/>
          </a:xfrm>
        </p:spPr>
        <p:txBody>
          <a:bodyPr/>
          <a:lstStyle/>
          <a:p>
            <a:r>
              <a:rPr lang="en-US" sz="2400" dirty="0">
                <a:solidFill>
                  <a:srgbClr val="C00000"/>
                </a:solidFill>
              </a:rPr>
              <a:t>Background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DD3F64-2421-47DB-A667-E6AAF933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5" y="1092601"/>
            <a:ext cx="809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2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6106A5A-3D10-4F60-9DCA-DDCF8456C8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277" b="11277"/>
          <a:stretch>
            <a:fillRect/>
          </a:stretch>
        </p:blipFill>
        <p:spPr>
          <a:xfrm>
            <a:off x="5162674" y="1492818"/>
            <a:ext cx="5400675" cy="25717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D274B8-3442-4C7E-A64E-5AFBC2B6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57C26-5B8D-4E28-B8D2-4FC5C6BAAF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2DC66-2469-4AEF-AE5A-FDC6FDA08A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Simplification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EA6382-F537-41A9-BF98-C98F611FD0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2A0DC-3860-423D-8B9E-185C209189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3060F7D-D108-4FA0-B49B-8421163F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" y="1492818"/>
            <a:ext cx="4572000" cy="25717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8BA864-F89A-43E7-9D3C-ED810417E1E4}"/>
              </a:ext>
            </a:extLst>
          </p:cNvPr>
          <p:cNvCxnSpPr/>
          <p:nvPr/>
        </p:nvCxnSpPr>
        <p:spPr>
          <a:xfrm>
            <a:off x="733530" y="1202042"/>
            <a:ext cx="7556360" cy="31393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D7F180-691A-41F2-B34F-827BCF443568}"/>
              </a:ext>
            </a:extLst>
          </p:cNvPr>
          <p:cNvCxnSpPr/>
          <p:nvPr/>
        </p:nvCxnSpPr>
        <p:spPr>
          <a:xfrm flipV="1">
            <a:off x="733530" y="986554"/>
            <a:ext cx="7556360" cy="35241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22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394519-0E14-4FEF-BBAD-B8391CF44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92000" y="995362"/>
            <a:ext cx="7560000" cy="3600000"/>
          </a:xfrm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2F613-625E-4EBC-B612-0D3429894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A78B9-0FE8-48A9-B622-3416C3DAAF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03123-E44E-4DD3-AF62-6F9E10462A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Decision trees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19F30-8D4E-4689-9CF6-BD91295175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D013CC-837D-4868-8DB8-F6170CECA5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AA52F4-9FF9-44BD-8DFB-56E13DFE0A49}"/>
              </a:ext>
            </a:extLst>
          </p:cNvPr>
          <p:cNvSpPr/>
          <p:nvPr/>
        </p:nvSpPr>
        <p:spPr>
          <a:xfrm>
            <a:off x="3139440" y="1790700"/>
            <a:ext cx="2606040" cy="70104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If a person loves sleep research?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17C95CC-7F74-43F8-A65E-5A2A9D16ADB7}"/>
              </a:ext>
            </a:extLst>
          </p:cNvPr>
          <p:cNvSpPr/>
          <p:nvPr/>
        </p:nvSpPr>
        <p:spPr>
          <a:xfrm>
            <a:off x="1234440" y="3117308"/>
            <a:ext cx="2606040" cy="70104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Then the person is awesome!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BD8ABA-EF10-41F6-AD0D-0253C42EAECE}"/>
              </a:ext>
            </a:extLst>
          </p:cNvPr>
          <p:cNvSpPr/>
          <p:nvPr/>
        </p:nvSpPr>
        <p:spPr>
          <a:xfrm>
            <a:off x="4892939" y="3128579"/>
            <a:ext cx="2606040" cy="70104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person is slightly less than awesome!</a:t>
            </a:r>
            <a:endParaRPr lang="en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F122C-0B0C-4AF1-9516-46BE19C4839B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2537460" y="2491740"/>
            <a:ext cx="1905000" cy="625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092542-C605-4FE3-B036-C58E111897D7}"/>
              </a:ext>
            </a:extLst>
          </p:cNvPr>
          <p:cNvCxnSpPr/>
          <p:nvPr/>
        </p:nvCxnSpPr>
        <p:spPr>
          <a:xfrm>
            <a:off x="4442460" y="2491740"/>
            <a:ext cx="1753499" cy="625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BB708D-6FEE-4029-BF94-20603CD36747}"/>
              </a:ext>
            </a:extLst>
          </p:cNvPr>
          <p:cNvSpPr txBox="1"/>
          <p:nvPr/>
        </p:nvSpPr>
        <p:spPr>
          <a:xfrm>
            <a:off x="2681135" y="2509500"/>
            <a:ext cx="3398785" cy="427979"/>
          </a:xfrm>
          <a:prstGeom prst="rect">
            <a:avLst/>
          </a:prstGeom>
          <a:noFill/>
        </p:spPr>
        <p:txBody>
          <a:bodyPr wrap="square" lIns="0" tIns="90000" rIns="0" bIns="90000" rtlCol="0"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latin typeface="+mj-lt"/>
              </a:rPr>
              <a:t>True                                               </a:t>
            </a:r>
            <a:r>
              <a:rPr lang="en-GB" sz="1600" dirty="0">
                <a:solidFill>
                  <a:schemeClr val="accent3"/>
                </a:solidFill>
                <a:latin typeface="+mj-lt"/>
              </a:rPr>
              <a:t>False</a:t>
            </a:r>
            <a:endParaRPr lang="en-NL" sz="1600" dirty="0" err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94BB5B-6DA9-4843-BBDF-35A562E4C594}"/>
              </a:ext>
            </a:extLst>
          </p:cNvPr>
          <p:cNvSpPr/>
          <p:nvPr/>
        </p:nvSpPr>
        <p:spPr>
          <a:xfrm>
            <a:off x="3050837" y="1772940"/>
            <a:ext cx="2659380" cy="70104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 you have a resting heart rate of &gt; 100 bpm</a:t>
            </a:r>
            <a:endParaRPr lang="en-N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2B4D8C-3D61-40A4-8478-063E3FAFEF91}"/>
              </a:ext>
            </a:extLst>
          </p:cNvPr>
          <p:cNvSpPr/>
          <p:nvPr/>
        </p:nvSpPr>
        <p:spPr>
          <a:xfrm>
            <a:off x="1469424" y="3043213"/>
            <a:ext cx="2606040" cy="70104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a doctor!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0C9FFC2-5D24-4EC4-A9FD-2801FFD2E342}"/>
              </a:ext>
            </a:extLst>
          </p:cNvPr>
          <p:cNvSpPr/>
          <p:nvPr/>
        </p:nvSpPr>
        <p:spPr>
          <a:xfrm>
            <a:off x="4594860" y="3102858"/>
            <a:ext cx="2606040" cy="70104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 worries</a:t>
            </a:r>
            <a:endParaRPr lang="en-N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1388C2-756F-4A6F-B93D-86D80ED78089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2772444" y="2473980"/>
            <a:ext cx="1608083" cy="569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BCFA83-8632-4EF0-8E71-F4052D8BE332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397227" y="2421912"/>
            <a:ext cx="1500653" cy="68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6BD302-0A0B-4D66-83BA-F2E79CDF94B5}"/>
              </a:ext>
            </a:extLst>
          </p:cNvPr>
          <p:cNvSpPr txBox="1"/>
          <p:nvPr/>
        </p:nvSpPr>
        <p:spPr>
          <a:xfrm>
            <a:off x="2361937" y="2394776"/>
            <a:ext cx="3398785" cy="427979"/>
          </a:xfrm>
          <a:prstGeom prst="rect">
            <a:avLst/>
          </a:prstGeom>
          <a:noFill/>
        </p:spPr>
        <p:txBody>
          <a:bodyPr wrap="square" lIns="0" tIns="90000" rIns="0" bIns="90000" rtlCol="0"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latin typeface="+mj-lt"/>
              </a:rPr>
              <a:t>True                                               </a:t>
            </a:r>
            <a:r>
              <a:rPr lang="en-GB" sz="1600" dirty="0">
                <a:solidFill>
                  <a:schemeClr val="accent3"/>
                </a:solidFill>
                <a:latin typeface="+mj-lt"/>
              </a:rPr>
              <a:t>False</a:t>
            </a:r>
            <a:endParaRPr lang="en-NL" sz="1600" dirty="0" err="1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81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/>
      <p:bldP spid="19" grpId="0" animBg="1"/>
      <p:bldP spid="20" grpId="0" animBg="1"/>
      <p:bldP spid="21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CEBD31-44E1-4118-B991-31FE7E9C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831A7-8A6E-4C7D-AC6F-AF54398EC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9E8E-2E09-42D8-A0ED-B5476DBFB0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Decision tree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6A3763-D61D-4CE4-A23E-3D9E9446DA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1E5F25-24AB-42D6-B4F4-3DD9776FC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07F1B-D91B-452C-8B54-799F0D22C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85" y="1593370"/>
            <a:ext cx="5410669" cy="245385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DE88EA-DB0D-4BC2-99A0-B3BFA9454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0000" y="986554"/>
            <a:ext cx="7560000" cy="3600000"/>
          </a:xfrm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E75B5-DF66-47AC-AC87-2C0F364CB94B}"/>
              </a:ext>
            </a:extLst>
          </p:cNvPr>
          <p:cNvSpPr txBox="1"/>
          <p:nvPr/>
        </p:nvSpPr>
        <p:spPr>
          <a:xfrm>
            <a:off x="900000" y="1593370"/>
            <a:ext cx="2574485" cy="2902130"/>
          </a:xfrm>
          <a:prstGeom prst="rect">
            <a:avLst/>
          </a:prstGeom>
          <a:noFill/>
        </p:spPr>
        <p:txBody>
          <a:bodyPr wrap="square" lIns="0" tIns="90000" rIns="0" bIns="90000" rtlCol="0">
            <a:spAutoFit/>
          </a:bodyPr>
          <a:lstStyle/>
          <a:p>
            <a:pPr indent="-180000">
              <a:buFont typeface="Lucida Grande"/>
              <a:buChar char="–"/>
            </a:pPr>
            <a:endParaRPr lang="en-NL" sz="1600" dirty="0" err="1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A80418-4895-4499-9596-8B3B0AE3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00" y="1231707"/>
            <a:ext cx="2754086" cy="2683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323AB1-3A74-447F-B9B2-D5EC0BF80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361" y="457801"/>
            <a:ext cx="3011816" cy="36991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C46D8C-85B8-4279-A695-576401DF93F3}"/>
              </a:ext>
            </a:extLst>
          </p:cNvPr>
          <p:cNvSpPr txBox="1"/>
          <p:nvPr/>
        </p:nvSpPr>
        <p:spPr>
          <a:xfrm>
            <a:off x="1005840" y="1078932"/>
            <a:ext cx="2895600" cy="1905307"/>
          </a:xfrm>
          <a:prstGeom prst="rect">
            <a:avLst/>
          </a:prstGeom>
          <a:noFill/>
        </p:spPr>
        <p:txBody>
          <a:bodyPr wrap="square" lIns="0" tIns="90000" rIns="0" bIns="90000" rtlCol="0">
            <a:spAutoFit/>
          </a:bodyPr>
          <a:lstStyle/>
          <a:p>
            <a:pPr indent="-180000">
              <a:buFont typeface="Lucida Grande"/>
              <a:buChar char="–"/>
            </a:pPr>
            <a:r>
              <a:rPr lang="en-GB" sz="1600" dirty="0">
                <a:latin typeface="+mj-lt"/>
              </a:rPr>
              <a:t>As there is no feature that 100% classifies outcome (Heart disease) we need to calculate impurity rates per feature vector.</a:t>
            </a:r>
          </a:p>
          <a:p>
            <a:pPr indent="-180000">
              <a:buFont typeface="Lucida Grande"/>
              <a:buChar char="–"/>
            </a:pPr>
            <a:r>
              <a:rPr lang="en-GB" sz="1600" dirty="0">
                <a:latin typeface="+mj-lt"/>
              </a:rPr>
              <a:t>Gini impurity is a measure to decide about the order of questions in the decision tree.</a:t>
            </a:r>
            <a:endParaRPr lang="en-NL" sz="1600" dirty="0" err="1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5D90F3-B842-424A-A1AE-64CF99EE2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87" y="1025812"/>
            <a:ext cx="4490912" cy="3466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464BD6-3DB1-41C0-973D-73077D942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187" y="3465307"/>
            <a:ext cx="2290453" cy="962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38C5D8-5C04-4783-A025-C993202C55D6}"/>
              </a:ext>
            </a:extLst>
          </p:cNvPr>
          <p:cNvSpPr txBox="1"/>
          <p:nvPr/>
        </p:nvSpPr>
        <p:spPr>
          <a:xfrm>
            <a:off x="1120140" y="1231707"/>
            <a:ext cx="5806440" cy="1905307"/>
          </a:xfrm>
          <a:prstGeom prst="rect">
            <a:avLst/>
          </a:prstGeom>
          <a:noFill/>
        </p:spPr>
        <p:txBody>
          <a:bodyPr wrap="square" lIns="0" tIns="90000" rIns="0" bIns="90000" rtlCol="0">
            <a:spAutoFit/>
          </a:bodyPr>
          <a:lstStyle/>
          <a:p>
            <a:pPr indent="-180000">
              <a:buFont typeface="Lucida Grande"/>
              <a:buChar char="–"/>
            </a:pPr>
            <a:r>
              <a:rPr lang="en-GB" sz="1600" dirty="0">
                <a:latin typeface="+mj-lt"/>
              </a:rPr>
              <a:t>The order of nodes in decision tree is dependent on the impurity factor.</a:t>
            </a:r>
          </a:p>
          <a:p>
            <a:pPr indent="-180000">
              <a:buFont typeface="Lucida Grande"/>
              <a:buChar char="–"/>
            </a:pPr>
            <a:r>
              <a:rPr lang="en-GB" sz="1600" dirty="0">
                <a:latin typeface="+mj-lt"/>
              </a:rPr>
              <a:t>Once the feature for the current node is found, we continue the same procedure to find the proper for the next node.</a:t>
            </a:r>
          </a:p>
          <a:p>
            <a:pPr indent="-180000">
              <a:buFont typeface="Lucida Grande"/>
              <a:buChar char="–"/>
            </a:pPr>
            <a:r>
              <a:rPr lang="en-GB" sz="1600" dirty="0">
                <a:latin typeface="+mj-lt"/>
              </a:rPr>
              <a:t>Final findings of the current example:</a:t>
            </a:r>
          </a:p>
          <a:p>
            <a:endParaRPr lang="en-GB" sz="1600" dirty="0">
              <a:latin typeface="+mj-lt"/>
            </a:endParaRPr>
          </a:p>
          <a:p>
            <a:pPr indent="-180000">
              <a:buFont typeface="Lucida Grande"/>
              <a:buChar char="–"/>
            </a:pPr>
            <a:endParaRPr lang="en-NL" sz="1600" dirty="0" err="1"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9EBD95-2022-4D01-9A2E-95624D294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828" y="2386207"/>
            <a:ext cx="4404085" cy="2120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F4ADB9-AF90-49C4-8154-C42EA9C42A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80" y="961890"/>
            <a:ext cx="6749092" cy="39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6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5B014-BD18-45CB-BD44-9AC68B7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D64B-2E7A-4B63-B519-5FC645EEF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AB02B-A5AB-467B-8D85-3D4053D08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Decision tree - Disadvantages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EFB2B2-21D1-4A80-9337-9E70596C94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0000" y="1078932"/>
            <a:ext cx="7560000" cy="8371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 can go far more complex compared to other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Inadequate for applying regression and predicting continuous values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5A731-C8EE-4711-BA52-FA8C320EB3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40E930-6AD4-4CA2-B0BF-2841E908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9" y="2408541"/>
            <a:ext cx="3293125" cy="18551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876436-7FAA-4225-96FF-B0727A69C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945" y="2136349"/>
            <a:ext cx="2901315" cy="24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40331F-AAA0-444D-A643-11D75D4C4B4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2FB488-CEE5-4954-9C38-0728711E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4788F-7C4A-4294-9F36-B857CFEBF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E7996-3BDC-405B-9513-8B167A46D3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Random Forests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CD6B87-46BF-442F-B868-5EC1003DD4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0000" y="1078932"/>
            <a:ext cx="7560000" cy="23144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Combination of numerous decision trees.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tree picks a portion of data and feature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that work?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Creating a bootstrap dataset (randomly select from the dataset).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Randomly select some of the available features.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a tree!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462C9-E05B-4C54-A814-A1579E6BEA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247A2-8494-45C3-96CD-7ADA8F07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180" y="2817796"/>
            <a:ext cx="5105400" cy="186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9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52AFB-AEA1-4A43-9F32-8F2C0081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2ED23-7B2A-40D8-AF1F-89C744A54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C9871-D9AE-414A-91AE-9C05DBD9F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Ready for hands-on?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CC428C-2E5A-4C1C-A06E-50D8867622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- Sample dataset and template code can be found on OSF.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1E7C40-A719-4273-ABF6-DC42DB267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2044934-6384-430F-B3B1-BE9D101AAA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333" b="18333"/>
          <a:stretch>
            <a:fillRect/>
          </a:stretch>
        </p:blipFill>
        <p:spPr>
          <a:xfrm>
            <a:off x="2138310" y="1759038"/>
            <a:ext cx="4867380" cy="2317800"/>
          </a:xfrm>
        </p:spPr>
      </p:pic>
    </p:spTree>
    <p:extLst>
      <p:ext uri="{BB962C8B-B14F-4D97-AF65-F5344CB8AC3E}">
        <p14:creationId xmlns:p14="http://schemas.microsoft.com/office/powerpoint/2010/main" val="3368389894"/>
      </p:ext>
    </p:extLst>
  </p:cSld>
  <p:clrMapOvr>
    <a:masterClrMapping/>
  </p:clrMapOvr>
</p:sld>
</file>

<file path=ppt/theme/theme1.xml><?xml version="1.0" encoding="utf-8"?>
<a:theme xmlns:a="http://schemas.openxmlformats.org/drawingml/2006/main" name="Donders-BASIC">
  <a:themeElements>
    <a:clrScheme name="Donders-Institute">
      <a:dk1>
        <a:sysClr val="windowText" lastClr="000000"/>
      </a:dk1>
      <a:lt1>
        <a:sysClr val="window" lastClr="FFFFFF"/>
      </a:lt1>
      <a:dk2>
        <a:srgbClr val="BE311A"/>
      </a:dk2>
      <a:lt2>
        <a:srgbClr val="FFFFFF"/>
      </a:lt2>
      <a:accent1>
        <a:srgbClr val="8E0000"/>
      </a:accent1>
      <a:accent2>
        <a:srgbClr val="BE311A"/>
      </a:accent2>
      <a:accent3>
        <a:srgbClr val="FF0000"/>
      </a:accent3>
      <a:accent4>
        <a:srgbClr val="FF7000"/>
      </a:accent4>
      <a:accent5>
        <a:srgbClr val="FFC300"/>
      </a:accent5>
      <a:accent6>
        <a:srgbClr val="FFFF00"/>
      </a:accent6>
      <a:hlink>
        <a:srgbClr val="BE311A"/>
      </a:hlink>
      <a:folHlink>
        <a:srgbClr val="FF0000"/>
      </a:folHlink>
    </a:clrScheme>
    <a:fontScheme name="Office - klassiek 2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90000" rIns="0" bIns="90000" rtlCol="0">
        <a:spAutoFit/>
      </a:bodyPr>
      <a:lstStyle>
        <a:defPPr indent="-180000">
          <a:buFont typeface="Lucida Grande"/>
          <a:buChar char="–"/>
          <a:defRPr sz="1600" dirty="0" err="1" smtClean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Donders-Institute.thmx</Template>
  <TotalTime>4517</TotalTime>
  <Words>338</Words>
  <Application>Microsoft Office PowerPoint</Application>
  <PresentationFormat>On-screen Show (16:9)</PresentationFormat>
  <Paragraphs>45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Lucida Grande</vt:lpstr>
      <vt:lpstr>Times New Roman</vt:lpstr>
      <vt:lpstr>Donders-BASIC</vt:lpstr>
      <vt:lpstr>Introduction to Machine Learning Random Forests Methods club – 24/02/20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Hartebeest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Gerco Hiddink</dc:creator>
  <cp:lastModifiedBy>Mahdad JafarzadehEsfahani</cp:lastModifiedBy>
  <cp:revision>178</cp:revision>
  <dcterms:created xsi:type="dcterms:W3CDTF">2015-08-21T08:36:28Z</dcterms:created>
  <dcterms:modified xsi:type="dcterms:W3CDTF">2020-02-23T14:02:55Z</dcterms:modified>
</cp:coreProperties>
</file>